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79" r:id="rId4"/>
    <p:sldId id="264" r:id="rId5"/>
    <p:sldId id="261" r:id="rId6"/>
    <p:sldId id="260" r:id="rId7"/>
    <p:sldId id="281" r:id="rId8"/>
    <p:sldId id="282" r:id="rId9"/>
    <p:sldId id="283" r:id="rId10"/>
    <p:sldId id="284" r:id="rId11"/>
    <p:sldId id="285" r:id="rId12"/>
    <p:sldId id="274" r:id="rId13"/>
    <p:sldId id="269" r:id="rId14"/>
    <p:sldId id="268" r:id="rId15"/>
    <p:sldId id="273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868E7E-E2E7-C37E-D335-154BC55BA1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DBD1A1C-58BF-F6A8-FD66-6FF4B716CC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94C6A5-C088-2945-07AE-7BB837A6C6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58B172-82A6-4AE8-84FA-ECFBA3427E16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5DDCB0-EA00-AE6A-A94C-691D51642C8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08C48C-86FB-5FEF-EF11-7EC43BDC05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1B411-33CA-4213-A7A1-5498C72DC8A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29210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00565-C656-CAF5-EA4C-689EB3CD48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06F65D-382C-3277-BCAE-91AAB0AAA45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4E6ED2-7474-B43F-B3D7-2600B3130F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932023-459E-4078-B4E1-59B1028BFCDE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F99656-AD87-92A1-A77F-F8EC7C36AE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B5DC32-CD91-1A48-12E9-9F3ABB599D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A7CB48-FEF2-4F3B-A27C-77C9918EFCF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23590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A3C6BEA-A744-F662-E6AE-8D6D1E48782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B12D1C-4186-1742-4E3E-F4D8108E112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C25C97-D074-FCEC-090E-A80FE7B569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7345C4-DBD0-43A0-A9D7-25ADB350D699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064A33-6E36-2ACE-7BF5-53E33E59D5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DCBEFB-6C77-2C5A-8469-2619E3F56D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A3F583-7382-454B-9597-CC309461ADD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04267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F8D56D-9993-F87F-BDE7-0F5BD480F5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8EBDD9-89FE-0C6F-2527-6E6BAF2B6C7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DB334F-8CE6-05C9-A85D-F1765A660A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AD0034-E73C-4105-9537-68C292CDD3AC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667E77-42CC-881B-7FD1-24BA1C8C743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79C20E-0F76-BA7C-B5FD-17C4D52E5C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46C56D-20EE-4110-AE5A-8F2362E2414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95376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D8475-4677-EE8D-FAC9-1BCE2DA86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9F3C69-6800-E4BF-DE24-DE6AB75A1F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867378-26E6-2644-DA66-03FCCCFD38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2FB94E-FB2D-40DA-92CC-A4FD2BAD750F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3BEE0-F71E-4302-9873-F397597888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CABA9B-8EDC-7205-5A74-E37BEE318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D7162F-539A-4FD7-A9A6-C1753D09CE3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17210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868634-307D-725C-9A9B-5FE31D00A0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C355D2-CDBB-D00D-266C-6E64E892B3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57E9D0-1582-215F-D544-D7C7BE5794C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B23449-8E3C-D405-288F-B098D1DFB8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0F0B74-073F-47C8-B17B-B0A91B6DD617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6FE09B-1589-4493-456D-716DE4C6441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AC740B-E69C-2D46-48C1-6210DF4945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4305FB-513E-4511-A412-657D269909A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49070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D764D-176B-F46A-786D-C212285F7D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EDB69C1-93DC-AFED-B0E3-1B7D33492F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2ED914-D4FB-6E4C-CAEC-C8BE452A48A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8AEB4E-EAC9-0EE1-6FB6-704AC15E1A1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115B38C-03D5-5CFE-1902-92D1028372EB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7815A3-C584-A09A-C55B-F5D645A3D7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D64576-8487-4C32-A22C-77E74599DCEC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F699C1-5490-91B5-4847-719CFD5C40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526C67-9BD9-48ED-B851-9CA096BBB2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3C99B2-1D37-46BB-9A81-42CD2B97AD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03566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976394-26A9-11D3-9704-A5F9E4A356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E36687C-3D7D-8E31-2840-60558692FA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602BE4-21DF-47F2-AF9E-C39FB9EC57D9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3C15E7-521E-A022-3832-EDC8279340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F9EA85-BD6C-09D2-A6B0-B0B69C0CAA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E9BB30-2C3C-4A92-863C-627A3724D17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17330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A4A58BE-85D3-DC43-B845-2AD01385EF5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0B4FA6-D46E-40D8-BF86-D7349B0DE4E0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BFE637-7F46-25D1-DE36-394F5B2C15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B5B459-86F9-51BF-5585-1995F99808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C41A2C-5A21-49E0-9363-BD1A9791291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056927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DD0145-1B12-B5FB-7A2C-3AE816A99A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ECC2D8-AB97-3809-8650-D8C19F3448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35469DD-B238-296B-8008-AAB72D0231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16608C-F03B-C6BA-09E2-273F6A7B5A5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CEE6B1-1B7A-45CA-9BF9-3B523091B1EA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372FF9-551B-DAD0-9C4A-A7407A6EC7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1A884C-F7B8-0F59-FFF5-C1B357CB35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B680B3-5B4A-4BF9-9DB2-B522A171D91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40218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1E51A8-85ED-2253-1E15-894992C47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C6159B-7655-D547-F0B4-26F82AA4800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17A90B-74B4-328C-4ACC-98542988369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0CE6E4-8F45-3B94-5C1E-18AC18E3DC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DBFC1E-36ED-445D-9587-FCE73EF25E73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1BC4D0-250F-3930-82DA-2037D95D41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9B8B1E-3338-4E67-454A-0589958FBF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F97DA-F5FD-488B-91E2-C502E7C33FE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73407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2125DBF-ECC7-0F41-B8F9-4DE564A5D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DF4BD1-B980-A67A-1ED5-DC7EFA7C2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DB3768-873C-17FD-9FBD-AB423C0E737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8E55F39-99ED-4B16-9761-6691DF863A8B}" type="datetime1">
              <a:rPr lang="fr-FR"/>
              <a:pPr lvl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88EC2F-8B41-F0FF-DA6B-AFC1643C0F1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4F666-00DD-06B9-D681-5274BDED35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AE40B76-A090-43DB-A493-97A7B0071DE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4C17E-86A7-C1E0-4F25-C549258026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-1005693"/>
            <a:ext cx="9144000" cy="2387598"/>
          </a:xfrm>
        </p:spPr>
        <p:txBody>
          <a:bodyPr/>
          <a:lstStyle/>
          <a:p>
            <a:pPr lvl="0"/>
            <a:r>
              <a:rPr lang="fr-FR">
                <a:latin typeface="Tahoma" pitchFamily="34"/>
                <a:ea typeface="Tahoma" pitchFamily="34"/>
                <a:cs typeface="Tahoma" pitchFamily="34"/>
              </a:rPr>
              <a:t>Atelier Raspi</a:t>
            </a: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C7ACC57B-67DB-057B-08AC-ADE05F2D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13">
            <a:extLst>
              <a:ext uri="{FF2B5EF4-FFF2-40B4-BE49-F238E27FC236}">
                <a16:creationId xmlns:a16="http://schemas.microsoft.com/office/drawing/2014/main" id="{31D0CC79-299A-C9B1-A93B-3DC66BE5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3" y="676729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E6AD1867-FF38-4BB1-422C-465BE9DF6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2">
            <a:extLst>
              <a:ext uri="{FF2B5EF4-FFF2-40B4-BE49-F238E27FC236}">
                <a16:creationId xmlns:a16="http://schemas.microsoft.com/office/drawing/2014/main" id="{FD6A5A30-B743-28F6-BAB5-5CB80A787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13">
            <a:extLst>
              <a:ext uri="{FF2B5EF4-FFF2-40B4-BE49-F238E27FC236}">
                <a16:creationId xmlns:a16="http://schemas.microsoft.com/office/drawing/2014/main" id="{4BB22C0B-0E61-688D-2B09-117A913C42C3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35B1B625-57CA-F5EB-0458-532A69B775D9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46CBAC60-216E-5939-881B-CD01A8485383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FCBCBBC7-058B-AC6A-09BC-0E1B8CB2D84F}"/>
              </a:ext>
            </a:extLst>
          </p:cNvPr>
          <p:cNvSpPr txBox="1"/>
          <p:nvPr/>
        </p:nvSpPr>
        <p:spPr>
          <a:xfrm>
            <a:off x="779654" y="127898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Atelier N°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5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Les moteurs à courant continu</a:t>
            </a:r>
          </a:p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4400" b="0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B828A8-47A2-E921-1D18-5EE5640F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86" y="995324"/>
            <a:ext cx="9738788" cy="5612183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67FB413-B91F-9D07-3DD0-CA05C5AED5F6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6   Les 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fonctions de la classe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 PWM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16926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B8B5D56-9080-C735-B632-F218E539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293"/>
            <a:ext cx="12192000" cy="469141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558CD54-1F96-1059-80B8-E4E612FBDAD2}"/>
              </a:ext>
            </a:extLst>
          </p:cNvPr>
          <p:cNvSpPr txBox="1"/>
          <p:nvPr/>
        </p:nvSpPr>
        <p:spPr>
          <a:xfrm>
            <a:off x="3999345" y="443345"/>
            <a:ext cx="418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Verifier</a:t>
            </a:r>
            <a:r>
              <a:rPr lang="fr-FR" dirty="0"/>
              <a:t> le for </a:t>
            </a:r>
            <a:r>
              <a:rPr lang="fr-FR" dirty="0" err="1"/>
              <a:t>duty</a:t>
            </a:r>
            <a:r>
              <a:rPr lang="fr-FR" dirty="0"/>
              <a:t> in range (10,65025,100)</a:t>
            </a:r>
          </a:p>
        </p:txBody>
      </p:sp>
    </p:spTree>
    <p:extLst>
      <p:ext uri="{BB962C8B-B14F-4D97-AF65-F5344CB8AC3E}">
        <p14:creationId xmlns:p14="http://schemas.microsoft.com/office/powerpoint/2010/main" val="29481231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4DDD79-A1E2-D1D6-FB7C-41F74ECA367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A5E14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61497A2-8ED4-B7AA-4D63-21C70B22C053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print(‘Bonjour’)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While test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Boucle tant que test est VRAI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time.sleep( x )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from »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from machine import Pin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_verte = Pin( n, Pin.OUT 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ma_led_verte.Toggle()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Données: int(), float(), str(), bool()=True or False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3500CB28-CCC5-FBBF-CF5D-DECD39B3228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F476FF4-E462-4861-BEBA-3918AE86EA79}" type="slidenum">
              <a:rPr/>
              <a:t>12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8">
            <a:extLst>
              <a:ext uri="{FF2B5EF4-FFF2-40B4-BE49-F238E27FC236}">
                <a16:creationId xmlns:a16="http://schemas.microsoft.com/office/drawing/2014/main" id="{D1C3DDAF-3DC9-F234-6D66-7FA67B702560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000562-8B54-4289-9166-45E22E5022EF}" type="slidenum">
              <a:rPr/>
              <a:t>12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6" name="Espace réservé de la date 9">
            <a:extLst>
              <a:ext uri="{FF2B5EF4-FFF2-40B4-BE49-F238E27FC236}">
                <a16:creationId xmlns:a16="http://schemas.microsoft.com/office/drawing/2014/main" id="{4185C56C-CC77-1484-C5BB-3BFF01313932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7" name="Espace réservé du pied de page 10">
            <a:extLst>
              <a:ext uri="{FF2B5EF4-FFF2-40B4-BE49-F238E27FC236}">
                <a16:creationId xmlns:a16="http://schemas.microsoft.com/office/drawing/2014/main" id="{612188F3-11F6-3250-B322-6699FD492C47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1C25D2-E857-CF76-A677-697425FD8172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A5E15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FF977C-FEB4-CD73-04FD-E76DF3878364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0932A2-EE85-9FE1-4869-E1C874BAAB44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74F9BEF-CCA3-F8F2-33FA-819E38557C2C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A12319A0-88C3-D3C4-4D52-7C89EB7472B2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9C562-9189-7B25-8A4C-FACCA286977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A5E1</a:t>
            </a:r>
            <a:r>
              <a:rPr lang="fr-FR" sz="4400" b="0" i="0" u="none" strike="noStrike" kern="0" cap="none" spc="0" baseline="0">
                <a:solidFill>
                  <a:srgbClr val="000000"/>
                </a:solidFill>
                <a:uFillTx/>
                <a:latin typeface="Calibri Light"/>
              </a:rPr>
              <a:t>6</a:t>
            </a: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>
                <a:solidFill>
                  <a:srgbClr val="7030A0"/>
                </a:solidFill>
                <a:uFillTx/>
                <a:latin typeface="Calibri Light"/>
              </a:rPr>
              <a:t>Glossaire informatique </a:t>
            </a:r>
            <a:r>
              <a:rPr lang="fr-FR" sz="3600" b="0" i="0" u="none" strike="noStrike" kern="0" cap="none" spc="0" baseline="0">
                <a:solidFill>
                  <a:srgbClr val="7030A0"/>
                </a:solidFill>
                <a:uFillTx/>
                <a:latin typeface="Calibri Light"/>
              </a:rPr>
              <a:t>3</a:t>
            </a:r>
            <a:endParaRPr lang="fr-FR" sz="3600" b="0" i="0" u="none" strike="noStrike" kern="1200" cap="none" spc="0" baseline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C0D2AE4-3B30-2010-25D4-846D2F0BE0DB}"/>
              </a:ext>
            </a:extLst>
          </p:cNvPr>
          <p:cNvSpPr txBox="1"/>
          <p:nvPr/>
        </p:nvSpPr>
        <p:spPr>
          <a:xfrm>
            <a:off x="738917" y="1228432"/>
            <a:ext cx="10408679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Boucles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for degree in range(0,180,1):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XXXXX		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la variable degree vat varier de 0 à 180 avec un pas de 1, pour chaque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			valeur de cette variable, XXXX sera exécuté</a:t>
            </a: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global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d’avoir accès à ma_variable du programme principal dans la def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ef ma_fonction():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global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print( ma_variable)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ma_variable += 2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return ma_variable</a:t>
            </a:r>
            <a:endParaRPr lang="fr-FR" sz="1800" b="1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Return ma_variable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ma_variable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si creée dans la fonction</a:t>
            </a: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2">
            <a:extLst>
              <a:ext uri="{FF2B5EF4-FFF2-40B4-BE49-F238E27FC236}">
                <a16:creationId xmlns:a16="http://schemas.microsoft.com/office/drawing/2014/main" id="{30D50550-3A6E-4EC0-348A-F5000D1505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8203" y="1114827"/>
            <a:ext cx="1772655" cy="6431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B89D2-9E2A-6E98-87FD-91E806A3307C}"/>
              </a:ext>
            </a:extLst>
          </p:cNvPr>
          <p:cNvSpPr txBox="1"/>
          <p:nvPr/>
        </p:nvSpPr>
        <p:spPr>
          <a:xfrm>
            <a:off x="2610858" y="1353869"/>
            <a:ext cx="24869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Symbole de la diode LED</a:t>
            </a:r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AB5AD297-F07D-928A-21D4-835FB369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594" y="1862577"/>
            <a:ext cx="719139" cy="10048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6">
            <a:extLst>
              <a:ext uri="{FF2B5EF4-FFF2-40B4-BE49-F238E27FC236}">
                <a16:creationId xmlns:a16="http://schemas.microsoft.com/office/drawing/2014/main" id="{230D548A-395F-327A-638F-13CAE44AE7BC}"/>
              </a:ext>
            </a:extLst>
          </p:cNvPr>
          <p:cNvSpPr txBox="1"/>
          <p:nvPr/>
        </p:nvSpPr>
        <p:spPr>
          <a:xfrm>
            <a:off x="2348608" y="2101620"/>
            <a:ext cx="5244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Pile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A12C822D-6EC4-3F5C-3904-325CBC3DA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52" y="2972101"/>
            <a:ext cx="732672" cy="36815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9">
            <a:extLst>
              <a:ext uri="{FF2B5EF4-FFF2-40B4-BE49-F238E27FC236}">
                <a16:creationId xmlns:a16="http://schemas.microsoft.com/office/drawing/2014/main" id="{35778FEF-DC1E-AFB2-AF75-2A7B03487A08}"/>
              </a:ext>
            </a:extLst>
          </p:cNvPr>
          <p:cNvSpPr txBox="1"/>
          <p:nvPr/>
        </p:nvSpPr>
        <p:spPr>
          <a:xfrm>
            <a:off x="2348608" y="2887885"/>
            <a:ext cx="12296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Résistance</a:t>
            </a:r>
          </a:p>
        </p:txBody>
      </p:sp>
      <p:pic>
        <p:nvPicPr>
          <p:cNvPr id="8" name="Image 11">
            <a:extLst>
              <a:ext uri="{FF2B5EF4-FFF2-40B4-BE49-F238E27FC236}">
                <a16:creationId xmlns:a16="http://schemas.microsoft.com/office/drawing/2014/main" id="{312CACDB-2689-7A8F-736E-4EF9527A2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709" y="3607911"/>
            <a:ext cx="982074" cy="265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ZoneTexte 12">
            <a:extLst>
              <a:ext uri="{FF2B5EF4-FFF2-40B4-BE49-F238E27FC236}">
                <a16:creationId xmlns:a16="http://schemas.microsoft.com/office/drawing/2014/main" id="{8F7B296F-377F-7092-BE28-1C0EAFB92BAF}"/>
              </a:ext>
            </a:extLst>
          </p:cNvPr>
          <p:cNvSpPr txBox="1"/>
          <p:nvPr/>
        </p:nvSpPr>
        <p:spPr>
          <a:xfrm>
            <a:off x="2271534" y="3555754"/>
            <a:ext cx="42832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BP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6D5ECBE6-E25F-D9DC-B619-A081AC85ED37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A5E17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Glossaire électronique</a:t>
            </a:r>
          </a:p>
        </p:txBody>
      </p:sp>
      <p:sp>
        <p:nvSpPr>
          <p:cNvPr id="11" name="Espace réservé du numéro de diapositive 12">
            <a:extLst>
              <a:ext uri="{FF2B5EF4-FFF2-40B4-BE49-F238E27FC236}">
                <a16:creationId xmlns:a16="http://schemas.microsoft.com/office/drawing/2014/main" id="{9F3CD3C3-25B5-C946-E472-158356CF3A6F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D917C1-7E34-40FA-B639-2A0141FA1CA5}" type="slidenum">
              <a:rPr/>
              <a:t>15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2" name="Espace réservé du numéro de diapositive 15">
            <a:extLst>
              <a:ext uri="{FF2B5EF4-FFF2-40B4-BE49-F238E27FC236}">
                <a16:creationId xmlns:a16="http://schemas.microsoft.com/office/drawing/2014/main" id="{5EF61062-F5F3-FCB1-40DA-7BC458C2AD9A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E6DC17-7A46-4203-91E4-651495B8E42C}" type="slidenum">
              <a:rPr/>
              <a:t>15</a:t>
            </a:fld>
            <a:endParaRPr lang="fr-FR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3" name="Espace réservé de la date 16">
            <a:extLst>
              <a:ext uri="{FF2B5EF4-FFF2-40B4-BE49-F238E27FC236}">
                <a16:creationId xmlns:a16="http://schemas.microsoft.com/office/drawing/2014/main" id="{F846E8D3-B0F8-459D-F15A-6CF5D6E28480}"/>
              </a:ext>
            </a:extLst>
          </p:cNvPr>
          <p:cNvSpPr txBox="1"/>
          <p:nvPr/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06/11/2023</a:t>
            </a:r>
          </a:p>
        </p:txBody>
      </p:sp>
      <p:sp>
        <p:nvSpPr>
          <p:cNvPr id="14" name="Espace réservé du pied de page 17">
            <a:extLst>
              <a:ext uri="{FF2B5EF4-FFF2-40B4-BE49-F238E27FC236}">
                <a16:creationId xmlns:a16="http://schemas.microsoft.com/office/drawing/2014/main" id="{ACDFAC36-42D2-A01C-4699-B35F9612F8AA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rPr>
              <a:t>Atelier Raspi N°2 Novembre 2023</a:t>
            </a:r>
          </a:p>
        </p:txBody>
      </p:sp>
      <p:pic>
        <p:nvPicPr>
          <p:cNvPr id="15" name="Image 3">
            <a:extLst>
              <a:ext uri="{FF2B5EF4-FFF2-40B4-BE49-F238E27FC236}">
                <a16:creationId xmlns:a16="http://schemas.microsoft.com/office/drawing/2014/main" id="{80391250-F28B-5D28-BB93-6240D2DF6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10" y="4038337"/>
            <a:ext cx="1847846" cy="1943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ZoneTexte 14">
            <a:extLst>
              <a:ext uri="{FF2B5EF4-FFF2-40B4-BE49-F238E27FC236}">
                <a16:creationId xmlns:a16="http://schemas.microsoft.com/office/drawing/2014/main" id="{25939C3D-3AA0-EB67-B409-324EBD56562B}"/>
              </a:ext>
            </a:extLst>
          </p:cNvPr>
          <p:cNvSpPr txBox="1"/>
          <p:nvPr/>
        </p:nvSpPr>
        <p:spPr>
          <a:xfrm>
            <a:off x="2873108" y="4640552"/>
            <a:ext cx="27721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Schéma électrique du relais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3DAADACE-9E17-0B4D-E070-4ABFDDF23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5212" y="1477770"/>
            <a:ext cx="2314574" cy="1678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D7769-CAB7-953D-A61E-BB95FBE3AE36}"/>
              </a:ext>
            </a:extLst>
          </p:cNvPr>
          <p:cNvSpPr txBox="1"/>
          <p:nvPr/>
        </p:nvSpPr>
        <p:spPr>
          <a:xfrm>
            <a:off x="896395" y="42332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Atelier N°5 Les moteurs à courant continu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00390C-31D1-99AD-DB58-667D1E59D23D}"/>
              </a:ext>
            </a:extLst>
          </p:cNvPr>
          <p:cNvSpPr txBox="1"/>
          <p:nvPr/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B0F0"/>
                </a:solidFill>
                <a:uFillTx/>
                <a:latin typeface="Calibri"/>
              </a:rPr>
              <a:t>Etape 1 Le champ magnétique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Etape 2</a:t>
            </a: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Les relais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3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4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5 Les moteurs à courant continu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6 Les servo moteurs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7 Les servo moteurs, asservissement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8 Les servo moteurs, signal de commande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9 Les servo moteurs, signal de commande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Etape 10 </a:t>
            </a:r>
            <a:r>
              <a:rPr lang="fr-FR" sz="1800" b="0" i="0" u="none" strike="noStrike" kern="0" cap="none" spc="0" baseline="0">
                <a:solidFill>
                  <a:srgbClr val="C00000"/>
                </a:solidFill>
                <a:uFillTx/>
                <a:latin typeface="Calibri"/>
              </a:rPr>
              <a:t>L</a:t>
            </a:r>
            <a:r>
              <a:rPr lang="fr-FR" sz="1800" b="0" i="0" u="none" strike="noStrike" kern="1200" cap="none" spc="0" baseline="0">
                <a:solidFill>
                  <a:srgbClr val="C00000"/>
                </a:solidFill>
                <a:uFillTx/>
                <a:latin typeface="Calibri"/>
              </a:rPr>
              <a:t>e joystick</a:t>
            </a:r>
            <a:endParaRPr lang="fr-FR" sz="1800" b="0" i="0" u="none" strike="noStrike" kern="0" cap="none" spc="0" baseline="0">
              <a:solidFill>
                <a:srgbClr val="C0000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11 Logiciel de commande des servos-moteurs/joystick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12 Les fonctions du module PWM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7030A0"/>
                </a:solidFill>
                <a:uFillTx/>
                <a:latin typeface="Calibri"/>
              </a:rPr>
              <a:t>Etape 13 Les fonctions du module time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14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Glossaire informatique1</a:t>
            </a:r>
            <a:endParaRPr lang="fr-FR" sz="1800" b="0" i="0" u="none" strike="noStrike" kern="0" cap="none" spc="0" baseline="0">
              <a:solidFill>
                <a:srgbClr val="7030A0"/>
              </a:solidFill>
              <a:uFillTx/>
              <a:latin typeface="Calibri"/>
            </a:endParaRP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15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 Glossaire informatique2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16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Glossaire informatique3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7030A0"/>
                </a:solidFill>
                <a:uFillTx/>
                <a:latin typeface="Calibri"/>
              </a:rPr>
              <a:t>Etape 17 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Glossaire électronique</a:t>
            </a:r>
          </a:p>
          <a:p>
            <a:pPr marL="457200" marR="0" lvl="1" indent="0" algn="l" defTabSz="914400" rtl="0" fontAlgn="auto" hangingPunct="1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5D898-EB49-8276-E32D-2935702D4EF3}"/>
              </a:ext>
            </a:extLst>
          </p:cNvPr>
          <p:cNvSpPr txBox="1"/>
          <p:nvPr/>
        </p:nvSpPr>
        <p:spPr>
          <a:xfrm>
            <a:off x="606832" y="363409"/>
            <a:ext cx="11353793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A5E1 </a:t>
            </a:r>
            <a:r>
              <a:rPr lang="fr-FR" sz="4400" b="0" i="0" u="none" strike="noStrike" kern="0" cap="none" spc="0" baseline="0" dirty="0">
                <a:solidFill>
                  <a:srgbClr val="00B0F0"/>
                </a:solidFill>
                <a:uFillTx/>
                <a:latin typeface="Calibri Light"/>
              </a:rPr>
              <a:t>L</a:t>
            </a:r>
            <a:r>
              <a:rPr lang="fr-FR" sz="4400" b="0" i="0" u="none" strike="noStrike" kern="1200" cap="none" spc="0" baseline="0" dirty="0">
                <a:solidFill>
                  <a:srgbClr val="00B0F0"/>
                </a:solidFill>
                <a:uFillTx/>
                <a:latin typeface="Calibri Light"/>
              </a:rPr>
              <a:t>e champ magnétique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F0D614-3773-2A28-AEF9-3E259D6E87FD}"/>
              </a:ext>
            </a:extLst>
          </p:cNvPr>
          <p:cNvSpPr txBox="1"/>
          <p:nvPr/>
        </p:nvSpPr>
        <p:spPr>
          <a:xfrm>
            <a:off x="1496296" y="6005349"/>
            <a:ext cx="72841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C’est la circulation du courant dans la bobine qui crée le champ magnétique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326EE6D-24B0-CA8F-DA0C-00127CF8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2" y="1216344"/>
            <a:ext cx="2645414" cy="179205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E9EE9C4-A0FF-CFEC-E4D0-00863793E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847" y="933812"/>
            <a:ext cx="5676714" cy="26776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4BCBFA12-5EFC-69D5-F8C2-ACCE5EF9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36" y="3666634"/>
            <a:ext cx="1969425" cy="135119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oupe 27">
            <a:extLst>
              <a:ext uri="{FF2B5EF4-FFF2-40B4-BE49-F238E27FC236}">
                <a16:creationId xmlns:a16="http://schemas.microsoft.com/office/drawing/2014/main" id="{65196A0C-E169-FADF-93AE-17224ACD0724}"/>
              </a:ext>
            </a:extLst>
          </p:cNvPr>
          <p:cNvGrpSpPr/>
          <p:nvPr/>
        </p:nvGrpSpPr>
        <p:grpSpPr>
          <a:xfrm>
            <a:off x="395075" y="3847255"/>
            <a:ext cx="5581771" cy="1962412"/>
            <a:chOff x="395075" y="3847255"/>
            <a:chExt cx="5581771" cy="1962412"/>
          </a:xfrm>
        </p:grpSpPr>
        <p:pic>
          <p:nvPicPr>
            <p:cNvPr id="8" name="Image 6">
              <a:extLst>
                <a:ext uri="{FF2B5EF4-FFF2-40B4-BE49-F238E27FC236}">
                  <a16:creationId xmlns:a16="http://schemas.microsoft.com/office/drawing/2014/main" id="{759A02F4-42FF-91E6-35BD-D03337FB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075" y="3847255"/>
              <a:ext cx="1471351" cy="154451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Image 10">
              <a:extLst>
                <a:ext uri="{FF2B5EF4-FFF2-40B4-BE49-F238E27FC236}">
                  <a16:creationId xmlns:a16="http://schemas.microsoft.com/office/drawing/2014/main" id="{10033955-3928-7DA3-5BCD-013D3B71B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889385">
              <a:off x="2861946" y="4181258"/>
              <a:ext cx="1669493" cy="1628409"/>
            </a:xfrm>
            <a:prstGeom prst="rect">
              <a:avLst/>
            </a:prstGeom>
            <a:noFill/>
            <a:ln cap="flat">
              <a:noFill/>
            </a:ln>
          </p:spPr>
        </p:pic>
        <p:cxnSp>
          <p:nvCxnSpPr>
            <p:cNvPr id="10" name="Connecteur droit avec flèche 12">
              <a:extLst>
                <a:ext uri="{FF2B5EF4-FFF2-40B4-BE49-F238E27FC236}">
                  <a16:creationId xmlns:a16="http://schemas.microsoft.com/office/drawing/2014/main" id="{17012A5A-85A5-E6FE-35C6-B442B9A84E8D}"/>
                </a:ext>
              </a:extLst>
            </p:cNvPr>
            <p:cNvCxnSpPr/>
            <p:nvPr/>
          </p:nvCxnSpPr>
          <p:spPr>
            <a:xfrm flipV="1">
              <a:off x="3696699" y="4927591"/>
              <a:ext cx="183584" cy="67949"/>
            </a:xfrm>
            <a:prstGeom prst="straightConnector1">
              <a:avLst/>
            </a:prstGeom>
            <a:noFill/>
            <a:ln w="6345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cxnSp>
          <p:nvCxnSpPr>
            <p:cNvPr id="11" name="Connecteur droit avec flèche 14">
              <a:extLst>
                <a:ext uri="{FF2B5EF4-FFF2-40B4-BE49-F238E27FC236}">
                  <a16:creationId xmlns:a16="http://schemas.microsoft.com/office/drawing/2014/main" id="{0214A974-4739-C0BE-E4BE-B05D6B517E26}"/>
                </a:ext>
              </a:extLst>
            </p:cNvPr>
            <p:cNvCxnSpPr/>
            <p:nvPr/>
          </p:nvCxnSpPr>
          <p:spPr>
            <a:xfrm>
              <a:off x="1866427" y="5223153"/>
              <a:ext cx="1470090" cy="249384"/>
            </a:xfrm>
            <a:prstGeom prst="curvedConnector3">
              <a:avLst/>
            </a:prstGeom>
            <a:noFill/>
            <a:ln w="19046" cap="flat">
              <a:solidFill>
                <a:srgbClr val="ED7D31"/>
              </a:solidFill>
              <a:prstDash val="solid"/>
              <a:miter/>
              <a:tailEnd type="arrow"/>
            </a:ln>
          </p:spPr>
        </p:cxnSp>
        <p:cxnSp>
          <p:nvCxnSpPr>
            <p:cNvPr id="12" name="Connecteur droit avec flèche 14">
              <a:extLst>
                <a:ext uri="{FF2B5EF4-FFF2-40B4-BE49-F238E27FC236}">
                  <a16:creationId xmlns:a16="http://schemas.microsoft.com/office/drawing/2014/main" id="{46694692-739C-BE87-305A-D4E1F8F55740}"/>
                </a:ext>
              </a:extLst>
            </p:cNvPr>
            <p:cNvCxnSpPr/>
            <p:nvPr/>
          </p:nvCxnSpPr>
          <p:spPr>
            <a:xfrm flipV="1">
              <a:off x="1707642" y="4418618"/>
              <a:ext cx="1442968" cy="973141"/>
            </a:xfrm>
            <a:prstGeom prst="curvedConnector3">
              <a:avLst/>
            </a:prstGeom>
            <a:noFill/>
            <a:ln w="19046" cap="flat">
              <a:solidFill>
                <a:srgbClr val="4472C4"/>
              </a:solidFill>
              <a:prstDash val="solid"/>
              <a:miter/>
              <a:tailEnd type="arrow"/>
            </a:ln>
          </p:spPr>
        </p:cxnSp>
        <p:pic>
          <p:nvPicPr>
            <p:cNvPr id="13" name="Image 22">
              <a:extLst>
                <a:ext uri="{FF2B5EF4-FFF2-40B4-BE49-F238E27FC236}">
                  <a16:creationId xmlns:a16="http://schemas.microsoft.com/office/drawing/2014/main" id="{926E1957-1954-29F9-5739-F935885D6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394" r="13890"/>
            <a:stretch>
              <a:fillRect/>
            </a:stretch>
          </p:blipFill>
          <p:spPr>
            <a:xfrm>
              <a:off x="4793083" y="4261936"/>
              <a:ext cx="1183763" cy="1152528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Flèche : double flèche horizontale 26">
              <a:extLst>
                <a:ext uri="{FF2B5EF4-FFF2-40B4-BE49-F238E27FC236}">
                  <a16:creationId xmlns:a16="http://schemas.microsoft.com/office/drawing/2014/main" id="{A4ED0176-5285-AAA5-9413-48CD5C56DBB5}"/>
                </a:ext>
              </a:extLst>
            </p:cNvPr>
            <p:cNvSpPr/>
            <p:nvPr/>
          </p:nvSpPr>
          <p:spPr>
            <a:xfrm>
              <a:off x="4591568" y="5131978"/>
              <a:ext cx="403021" cy="21848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180"/>
                <a:gd name="f10" fmla="abs f3"/>
                <a:gd name="f11" fmla="abs f4"/>
                <a:gd name="f12" fmla="abs f5"/>
                <a:gd name="f13" fmla="*/ f8 f0 1"/>
                <a:gd name="f14" fmla="*/ f9 f0 1"/>
                <a:gd name="f15" fmla="?: f10 f3 1"/>
                <a:gd name="f16" fmla="?: f11 f4 1"/>
                <a:gd name="f17" fmla="?: f12 f5 1"/>
                <a:gd name="f18" fmla="*/ f13 1 f2"/>
                <a:gd name="f19" fmla="*/ f14 1 f2"/>
                <a:gd name="f20" fmla="*/ f15 1 21600"/>
                <a:gd name="f21" fmla="*/ f16 1 21600"/>
                <a:gd name="f22" fmla="*/ 21600 f15 1"/>
                <a:gd name="f23" fmla="*/ 21600 f16 1"/>
                <a:gd name="f24" fmla="+- f18 0 f1"/>
                <a:gd name="f25" fmla="+- f19 0 f1"/>
                <a:gd name="f26" fmla="min f21 f20"/>
                <a:gd name="f27" fmla="*/ f22 1 f17"/>
                <a:gd name="f28" fmla="*/ f23 1 f17"/>
                <a:gd name="f29" fmla="val f27"/>
                <a:gd name="f30" fmla="val f28"/>
                <a:gd name="f31" fmla="*/ f6 f26 1"/>
                <a:gd name="f32" fmla="+- f30 0 f6"/>
                <a:gd name="f33" fmla="+- f29 0 f6"/>
                <a:gd name="f34" fmla="*/ f29 f26 1"/>
                <a:gd name="f35" fmla="*/ f30 f26 1"/>
                <a:gd name="f36" fmla="*/ f32 1 2"/>
                <a:gd name="f37" fmla="*/ f33 1 2"/>
                <a:gd name="f38" fmla="min f33 f32"/>
                <a:gd name="f39" fmla="*/ f32 f7 1"/>
                <a:gd name="f40" fmla="+- f6 f36 0"/>
                <a:gd name="f41" fmla="+- f6 f37 0"/>
                <a:gd name="f42" fmla="*/ f38 f7 1"/>
                <a:gd name="f43" fmla="*/ f39 1 200000"/>
                <a:gd name="f44" fmla="*/ f42 1 100000"/>
                <a:gd name="f45" fmla="+- f40 0 f43"/>
                <a:gd name="f46" fmla="+- f40 f43 0"/>
                <a:gd name="f47" fmla="*/ f40 f26 1"/>
                <a:gd name="f48" fmla="*/ f41 f26 1"/>
                <a:gd name="f49" fmla="+- f29 0 f44"/>
                <a:gd name="f50" fmla="*/ f45 f44 1"/>
                <a:gd name="f51" fmla="*/ f45 f26 1"/>
                <a:gd name="f52" fmla="*/ f46 f26 1"/>
                <a:gd name="f53" fmla="*/ f44 f26 1"/>
                <a:gd name="f54" fmla="*/ f50 1 f36"/>
                <a:gd name="f55" fmla="*/ f49 f26 1"/>
                <a:gd name="f56" fmla="+- f44 0 f54"/>
                <a:gd name="f57" fmla="+- f49 f54 0"/>
                <a:gd name="f58" fmla="*/ f56 f26 1"/>
                <a:gd name="f59" fmla="*/ f57 f2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55" y="f31"/>
                </a:cxn>
                <a:cxn ang="f24">
                  <a:pos x="f48" y="f51"/>
                </a:cxn>
                <a:cxn ang="f24">
                  <a:pos x="f53" y="f31"/>
                </a:cxn>
                <a:cxn ang="f25">
                  <a:pos x="f53" y="f35"/>
                </a:cxn>
                <a:cxn ang="f25">
                  <a:pos x="f48" y="f52"/>
                </a:cxn>
                <a:cxn ang="f25">
                  <a:pos x="f55" y="f35"/>
                </a:cxn>
              </a:cxnLst>
              <a:rect l="f58" t="f51" r="f59" b="f52"/>
              <a:pathLst>
                <a:path>
                  <a:moveTo>
                    <a:pt x="f31" y="f47"/>
                  </a:moveTo>
                  <a:lnTo>
                    <a:pt x="f53" y="f31"/>
                  </a:lnTo>
                  <a:lnTo>
                    <a:pt x="f53" y="f51"/>
                  </a:lnTo>
                  <a:lnTo>
                    <a:pt x="f55" y="f51"/>
                  </a:lnTo>
                  <a:lnTo>
                    <a:pt x="f55" y="f31"/>
                  </a:lnTo>
                  <a:lnTo>
                    <a:pt x="f34" y="f47"/>
                  </a:lnTo>
                  <a:lnTo>
                    <a:pt x="f55" y="f35"/>
                  </a:lnTo>
                  <a:lnTo>
                    <a:pt x="f55" y="f52"/>
                  </a:lnTo>
                  <a:lnTo>
                    <a:pt x="f53" y="f52"/>
                  </a:lnTo>
                  <a:lnTo>
                    <a:pt x="f53" y="f35"/>
                  </a:lnTo>
                  <a:close/>
                </a:path>
              </a:pathLst>
            </a:custGeom>
            <a:solidFill>
              <a:srgbClr val="4472C4"/>
            </a:solidFill>
            <a:ln w="12701" cap="flat">
              <a:solidFill>
                <a:srgbClr val="172C5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5" name="ZoneTexte 28">
            <a:extLst>
              <a:ext uri="{FF2B5EF4-FFF2-40B4-BE49-F238E27FC236}">
                <a16:creationId xmlns:a16="http://schemas.microsoft.com/office/drawing/2014/main" id="{7B3EA4AA-FBF7-2BA7-F0ED-ECA9B8DE35E0}"/>
              </a:ext>
            </a:extLst>
          </p:cNvPr>
          <p:cNvSpPr txBox="1"/>
          <p:nvPr/>
        </p:nvSpPr>
        <p:spPr>
          <a:xfrm>
            <a:off x="258619" y="3046488"/>
            <a:ext cx="516237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 crée par l’aimant</a:t>
            </a:r>
          </a:p>
        </p:txBody>
      </p:sp>
      <p:sp>
        <p:nvSpPr>
          <p:cNvPr id="16" name="ZoneTexte 29">
            <a:extLst>
              <a:ext uri="{FF2B5EF4-FFF2-40B4-BE49-F238E27FC236}">
                <a16:creationId xmlns:a16="http://schemas.microsoft.com/office/drawing/2014/main" id="{C01AC55E-0C9C-ADEA-FB35-16CDAD21E84A}"/>
              </a:ext>
            </a:extLst>
          </p:cNvPr>
          <p:cNvSpPr txBox="1"/>
          <p:nvPr/>
        </p:nvSpPr>
        <p:spPr>
          <a:xfrm>
            <a:off x="8425848" y="4871145"/>
            <a:ext cx="353641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Visualisation du champ magnétique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crée par la bobine</a:t>
            </a:r>
          </a:p>
        </p:txBody>
      </p:sp>
      <p:sp>
        <p:nvSpPr>
          <p:cNvPr id="17" name="ZoneTexte 30">
            <a:extLst>
              <a:ext uri="{FF2B5EF4-FFF2-40B4-BE49-F238E27FC236}">
                <a16:creationId xmlns:a16="http://schemas.microsoft.com/office/drawing/2014/main" id="{61615ABB-5DD4-63CD-1DF5-6171473D9122}"/>
              </a:ext>
            </a:extLst>
          </p:cNvPr>
          <p:cNvSpPr txBox="1"/>
          <p:nvPr/>
        </p:nvSpPr>
        <p:spPr>
          <a:xfrm>
            <a:off x="3402802" y="1498436"/>
            <a:ext cx="1842168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Superposition de: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limaille de fer,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papier,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aimant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5738CB-2B3E-D6E9-F7D1-5FEFDB9B1989}"/>
              </a:ext>
            </a:extLst>
          </p:cNvPr>
          <p:cNvSpPr txBox="1"/>
          <p:nvPr/>
        </p:nvSpPr>
        <p:spPr>
          <a:xfrm>
            <a:off x="5725753" y="3938768"/>
            <a:ext cx="267752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L’aimant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ou repoussé par la bobine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D65F208-037D-3CAA-A362-A7620498B2DD}"/>
              </a:ext>
            </a:extLst>
          </p:cNvPr>
          <p:cNvSpPr txBox="1"/>
          <p:nvPr/>
        </p:nvSpPr>
        <p:spPr>
          <a:xfrm>
            <a:off x="8484772" y="363409"/>
            <a:ext cx="322543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fer doux guide les lignes du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champs magnétique et est attiré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par l’aimant</a:t>
            </a:r>
          </a:p>
        </p:txBody>
      </p:sp>
      <p:sp>
        <p:nvSpPr>
          <p:cNvPr id="20" name="Flèche : double flèche horizontale 26">
            <a:extLst>
              <a:ext uri="{FF2B5EF4-FFF2-40B4-BE49-F238E27FC236}">
                <a16:creationId xmlns:a16="http://schemas.microsoft.com/office/drawing/2014/main" id="{DB8C449C-2DBE-31E4-1B4F-19AD85715212}"/>
              </a:ext>
            </a:extLst>
          </p:cNvPr>
          <p:cNvSpPr/>
          <p:nvPr/>
        </p:nvSpPr>
        <p:spPr>
          <a:xfrm>
            <a:off x="8482577" y="1900324"/>
            <a:ext cx="403021" cy="2184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172C5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225E3-2E6F-F78B-FAB7-27E7C02006C9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A5E 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3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3D6BF487-B57D-4484-79CC-600CAC25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174939"/>
            <a:ext cx="10048871" cy="533640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3A82AC2B-BA40-C422-BB65-802B7A57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25" y="3726006"/>
            <a:ext cx="3759052" cy="26124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2DF04A-8FF9-EA28-B611-DA085F19996B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A5E4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94B1D62C-D5B8-CC4E-9C6F-CD85F905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27" y="1131463"/>
            <a:ext cx="8432971" cy="43706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05CFF5F8-7296-F760-7444-88B789939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5" y="3620658"/>
            <a:ext cx="1969535" cy="139916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573E6000-FC1D-84A3-7D65-59E8F130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126" y="2790584"/>
            <a:ext cx="1078909" cy="822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A6E8BC9F-C040-B0FE-BB3E-8568CE1A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198" y="3777669"/>
            <a:ext cx="2180972" cy="15886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47D87B0-5111-A147-4012-175794FB7332}"/>
              </a:ext>
            </a:extLst>
          </p:cNvPr>
          <p:cNvSpPr txBox="1"/>
          <p:nvPr/>
        </p:nvSpPr>
        <p:spPr>
          <a:xfrm>
            <a:off x="729672" y="5696090"/>
            <a:ext cx="24547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Bobines de fils de cuivre</a:t>
            </a:r>
          </a:p>
        </p:txBody>
      </p:sp>
      <p:cxnSp>
        <p:nvCxnSpPr>
          <p:cNvPr id="8" name="Connecteur droit 8">
            <a:extLst>
              <a:ext uri="{FF2B5EF4-FFF2-40B4-BE49-F238E27FC236}">
                <a16:creationId xmlns:a16="http://schemas.microsoft.com/office/drawing/2014/main" id="{6518F373-6CCC-AC8C-0ED0-35129100B029}"/>
              </a:ext>
            </a:extLst>
          </p:cNvPr>
          <p:cNvCxnSpPr/>
          <p:nvPr/>
        </p:nvCxnSpPr>
        <p:spPr>
          <a:xfrm rot="5400013" flipH="1" flipV="1">
            <a:off x="1539848" y="4291570"/>
            <a:ext cx="1741923" cy="1175910"/>
          </a:xfrm>
          <a:prstGeom prst="curvedConnector3">
            <a:avLst>
              <a:gd name="adj1" fmla="val 10106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B260AC-6D5B-5DA0-2FF6-531AC20FDC5D}"/>
              </a:ext>
            </a:extLst>
          </p:cNvPr>
          <p:cNvCxnSpPr/>
          <p:nvPr/>
        </p:nvCxnSpPr>
        <p:spPr>
          <a:xfrm flipV="1">
            <a:off x="1833417" y="4801907"/>
            <a:ext cx="1123405" cy="948599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Image 12">
            <a:extLst>
              <a:ext uri="{FF2B5EF4-FFF2-40B4-BE49-F238E27FC236}">
                <a16:creationId xmlns:a16="http://schemas.microsoft.com/office/drawing/2014/main" id="{643FFA0C-9545-CEB1-C9B9-DD29FDDF9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354" y="797832"/>
            <a:ext cx="1588660" cy="15886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E103CA-01A9-F224-C084-DB48DC91B799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A5E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5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10">
            <a:extLst>
              <a:ext uri="{FF2B5EF4-FFF2-40B4-BE49-F238E27FC236}">
                <a16:creationId xmlns:a16="http://schemas.microsoft.com/office/drawing/2014/main" id="{6456A1A0-FB9F-182F-E6BA-773F5890B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9" y="1114681"/>
            <a:ext cx="9819275" cy="55242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729791-5855-A05F-8A7B-629710AF8BCD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6   sens de rotation et vitesse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FD72D361-F309-3113-A82A-F9FF755B4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137696"/>
            <a:ext cx="3759052" cy="261244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ZoneTexte 5">
            <a:extLst>
              <a:ext uri="{FF2B5EF4-FFF2-40B4-BE49-F238E27FC236}">
                <a16:creationId xmlns:a16="http://schemas.microsoft.com/office/drawing/2014/main" id="{8D33857F-AEB5-82F5-AC4A-5E9CFAC7769D}"/>
              </a:ext>
            </a:extLst>
          </p:cNvPr>
          <p:cNvSpPr txBox="1"/>
          <p:nvPr/>
        </p:nvSpPr>
        <p:spPr>
          <a:xfrm>
            <a:off x="4898971" y="1085081"/>
            <a:ext cx="68246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Si l’on connecte une pile aux bornes du moteur: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 Le + du moteur au plus de la pile le moteur va tourner dans un sens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 Le + du moteur au moins de la pile le moteur tournera en sens inverse</a:t>
            </a:r>
          </a:p>
        </p:txBody>
      </p:sp>
      <p:sp>
        <p:nvSpPr>
          <p:cNvPr id="5" name="ZoneTexte 6">
            <a:extLst>
              <a:ext uri="{FF2B5EF4-FFF2-40B4-BE49-F238E27FC236}">
                <a16:creationId xmlns:a16="http://schemas.microsoft.com/office/drawing/2014/main" id="{459B6883-2B85-9431-E907-593060EB806F}"/>
              </a:ext>
            </a:extLst>
          </p:cNvPr>
          <p:cNvSpPr txBox="1"/>
          <p:nvPr/>
        </p:nvSpPr>
        <p:spPr>
          <a:xfrm>
            <a:off x="4898971" y="2185498"/>
            <a:ext cx="6989289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moteur est prévu pour fonctionner en courant continu,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par exemple avec 10V (une pile).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10v il va tourner à sa vitesse nominale (normale).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 5V il tournera à une vitesse approximativement 2 fois moins grande.</a:t>
            </a:r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8A9E54BA-BAE2-07ED-4870-E4E17505847F}"/>
              </a:ext>
            </a:extLst>
          </p:cNvPr>
          <p:cNvSpPr txBox="1"/>
          <p:nvPr/>
        </p:nvSpPr>
        <p:spPr>
          <a:xfrm>
            <a:off x="4663467" y="3826087"/>
            <a:ext cx="7066483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Commande à vitesse variable: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 l’on a une alimentation du moteur avec un signal carrés,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la vitesse du moteur sera proportionnelle à la valeur moyenne du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signal carré.   Dans la figure de gauche, la ligne rouge représente la valeur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Moyenne de la tension appliquée au moteur donc sa vitesse.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duty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cycle est le rapport cyclique du signal cad, le rapport des temps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entre le temps passé à la tension max et la période (le temps passé à la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tension zéro+ temps passé au max de tension).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7" name="Groupe 17">
            <a:extLst>
              <a:ext uri="{FF2B5EF4-FFF2-40B4-BE49-F238E27FC236}">
                <a16:creationId xmlns:a16="http://schemas.microsoft.com/office/drawing/2014/main" id="{831F824D-6238-9659-367D-B098AE5E9326}"/>
              </a:ext>
            </a:extLst>
          </p:cNvPr>
          <p:cNvGrpSpPr/>
          <p:nvPr/>
        </p:nvGrpSpPr>
        <p:grpSpPr>
          <a:xfrm>
            <a:off x="536487" y="3562904"/>
            <a:ext cx="3458800" cy="3028273"/>
            <a:chOff x="536487" y="3562904"/>
            <a:chExt cx="3458800" cy="3028273"/>
          </a:xfrm>
        </p:grpSpPr>
        <p:pic>
          <p:nvPicPr>
            <p:cNvPr id="8" name="Image 9">
              <a:extLst>
                <a:ext uri="{FF2B5EF4-FFF2-40B4-BE49-F238E27FC236}">
                  <a16:creationId xmlns:a16="http://schemas.microsoft.com/office/drawing/2014/main" id="{0C2E34D1-0D9A-D6C9-4A2D-7F1832CE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87" y="3562904"/>
              <a:ext cx="3458800" cy="3028273"/>
            </a:xfrm>
            <a:prstGeom prst="rect">
              <a:avLst/>
            </a:prstGeom>
            <a:noFill/>
            <a:ln cap="flat">
              <a:noFill/>
            </a:ln>
          </p:spPr>
        </p:pic>
        <p:grpSp>
          <p:nvGrpSpPr>
            <p:cNvPr id="9" name="Groupe 16">
              <a:extLst>
                <a:ext uri="{FF2B5EF4-FFF2-40B4-BE49-F238E27FC236}">
                  <a16:creationId xmlns:a16="http://schemas.microsoft.com/office/drawing/2014/main" id="{61A05867-65A7-17C7-3392-0FA4701D338D}"/>
                </a:ext>
              </a:extLst>
            </p:cNvPr>
            <p:cNvGrpSpPr/>
            <p:nvPr/>
          </p:nvGrpSpPr>
          <p:grpSpPr>
            <a:xfrm>
              <a:off x="2468550" y="4293501"/>
              <a:ext cx="947117" cy="584777"/>
              <a:chOff x="2468550" y="4293501"/>
              <a:chExt cx="947117" cy="584777"/>
            </a:xfrm>
          </p:grpSpPr>
          <p:sp>
            <p:nvSpPr>
              <p:cNvPr id="10" name="ZoneTexte 10">
                <a:extLst>
                  <a:ext uri="{FF2B5EF4-FFF2-40B4-BE49-F238E27FC236}">
                    <a16:creationId xmlns:a16="http://schemas.microsoft.com/office/drawing/2014/main" id="{40180592-0F2C-FA04-A248-B9506D176A3B}"/>
                  </a:ext>
                </a:extLst>
              </p:cNvPr>
              <p:cNvSpPr txBox="1"/>
              <p:nvPr/>
            </p:nvSpPr>
            <p:spPr>
              <a:xfrm>
                <a:off x="2569116" y="4293501"/>
                <a:ext cx="846551" cy="584777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1400" b="1" i="0" u="none" strike="noStrike" kern="1200" cap="none" spc="0" baseline="0">
                    <a:solidFill>
                      <a:srgbClr val="44546A"/>
                    </a:solidFill>
                    <a:uFillTx/>
                    <a:latin typeface="Calibri"/>
                  </a:rPr>
                  <a:t>Période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cxnSp>
            <p:nvCxnSpPr>
              <p:cNvPr id="11" name="Connecteur droit avec flèche 12">
                <a:extLst>
                  <a:ext uri="{FF2B5EF4-FFF2-40B4-BE49-F238E27FC236}">
                    <a16:creationId xmlns:a16="http://schemas.microsoft.com/office/drawing/2014/main" id="{4868B1AE-366D-4B61-57BB-F096E0F5D3FA}"/>
                  </a:ext>
                </a:extLst>
              </p:cNvPr>
              <p:cNvCxnSpPr/>
              <p:nvPr/>
            </p:nvCxnSpPr>
            <p:spPr>
              <a:xfrm>
                <a:off x="2468550" y="4585889"/>
                <a:ext cx="846561" cy="0"/>
              </a:xfrm>
              <a:prstGeom prst="straightConnector1">
                <a:avLst/>
              </a:prstGeom>
              <a:noFill/>
              <a:ln w="6345" cap="flat">
                <a:solidFill>
                  <a:srgbClr val="4472C4"/>
                </a:solidFill>
                <a:prstDash val="solid"/>
                <a:miter/>
                <a:headEnd type="arrow"/>
                <a:tailEnd type="arrow"/>
              </a:ln>
            </p:spPr>
          </p:cxnSp>
        </p:grp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844154-BF22-85EB-2A6F-7C65E83D38BB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6   Circuit de commande du moteur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836D1C-4D7D-8A34-A693-AB8899F9A421}"/>
              </a:ext>
            </a:extLst>
          </p:cNvPr>
          <p:cNvSpPr txBox="1"/>
          <p:nvPr/>
        </p:nvSpPr>
        <p:spPr>
          <a:xfrm>
            <a:off x="2089687" y="824834"/>
            <a:ext cx="10102318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La commande des moteurs se fera à partir du circuit L298.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Il peut commander 2 moteurs à courant continu et génère le 5V pour alimenter le Pico.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On choisit la tension de la batterie légèrement supérieure à la tension maximum du moteur.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La commande se fait pour chaque moteur à l’aide de 3 fils; 1 sortie signal PWM et 2 sorties TOR pour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gérer le fonctionnement.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rapport cyclique du signal carré (PWM) donnera la valeur moyenne  de la tension appliquée au moteur.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La fréquence de découpage sera &gt; à 20KHz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7CB2F1CF-9B5D-3052-F0CE-7BD6830B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19" y="995324"/>
            <a:ext cx="1630055" cy="164080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94D42ABB-8A6A-EE2A-173A-71317E975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3" y="3025328"/>
            <a:ext cx="4443855" cy="333598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0AD5C803-C1AF-1F2D-6293-F1432D79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576" y="2856164"/>
            <a:ext cx="6579674" cy="39410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44F82-CBAE-C257-7C02-573825CE2F6D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5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E</a:t>
            </a: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6   Mise en pratique moteur et hélice</a:t>
            </a:r>
            <a:endParaRPr lang="fr-FR" sz="4400" b="0" i="0" u="none" strike="noStrike" kern="1200" cap="none" spc="0" baseline="0" dirty="0">
              <a:solidFill>
                <a:srgbClr val="C00000"/>
              </a:solidFill>
              <a:uFillTx/>
              <a:latin typeface="Calibri Ligh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9A518D-1541-C7FA-715E-58C8966BFD86}"/>
              </a:ext>
            </a:extLst>
          </p:cNvPr>
          <p:cNvSpPr txBox="1"/>
          <p:nvPr/>
        </p:nvSpPr>
        <p:spPr>
          <a:xfrm>
            <a:off x="4567382" y="1480588"/>
            <a:ext cx="698498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Faire plusieurs programmes de pilotage d’un moteur avec hélice:</a:t>
            </a:r>
          </a:p>
          <a:p>
            <a:pPr marL="285750" indent="-285750">
              <a:buFontTx/>
              <a:buChar char="-"/>
            </a:pPr>
            <a:r>
              <a:rPr lang="fr-FR" dirty="0"/>
              <a:t>Commande du moteur à vitesse fixe, le faire tourner dans un sens</a:t>
            </a:r>
          </a:p>
          <a:p>
            <a:r>
              <a:rPr lang="fr-FR" dirty="0"/>
              <a:t> l’arrêter puis dans l’autre sens.</a:t>
            </a:r>
          </a:p>
          <a:p>
            <a:r>
              <a:rPr lang="fr-FR" dirty="0"/>
              <a:t>-    Puis faire varier la vitesse du min au max pendant un certain temps</a:t>
            </a:r>
          </a:p>
          <a:p>
            <a:pPr marL="285750" indent="-285750">
              <a:buFontTx/>
              <a:buChar char="-"/>
            </a:pPr>
            <a:r>
              <a:rPr lang="fr-FR" dirty="0"/>
              <a:t>Enfin faire la séquence: depuis l’arrêt,  monter la vitesse puis s’arrêter</a:t>
            </a:r>
          </a:p>
          <a:p>
            <a:r>
              <a:rPr lang="fr-FR" dirty="0"/>
              <a:t> puis repartir en augmentant la vitesse mais dans l’autre sens.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8E009F-BFDB-A04D-11C5-118096FE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7" t="7225" r="3151" b="17946"/>
          <a:stretch/>
        </p:blipFill>
        <p:spPr>
          <a:xfrm rot="5400000">
            <a:off x="1224501" y="2383221"/>
            <a:ext cx="3037397" cy="221118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9537028-EC3A-6739-0D70-2038740C12F1}"/>
              </a:ext>
            </a:extLst>
          </p:cNvPr>
          <p:cNvSpPr txBox="1"/>
          <p:nvPr/>
        </p:nvSpPr>
        <p:spPr>
          <a:xfrm>
            <a:off x="1333500" y="5362575"/>
            <a:ext cx="523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Photo à refaire avec la plaquette et les branchements.</a:t>
            </a:r>
          </a:p>
        </p:txBody>
      </p:sp>
    </p:spTree>
    <p:extLst>
      <p:ext uri="{BB962C8B-B14F-4D97-AF65-F5344CB8AC3E}">
        <p14:creationId xmlns:p14="http://schemas.microsoft.com/office/powerpoint/2010/main" val="18212246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1290</Words>
  <Application>Microsoft Office PowerPoint</Application>
  <PresentationFormat>Grand écran</PresentationFormat>
  <Paragraphs>146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Thème Office</vt:lpstr>
      <vt:lpstr>Atelier Raspi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Raspi</dc:title>
  <dc:creator>Phil</dc:creator>
  <cp:lastModifiedBy>PE</cp:lastModifiedBy>
  <cp:revision>7</cp:revision>
  <cp:lastPrinted>2023-09-14T16:45:55Z</cp:lastPrinted>
  <dcterms:created xsi:type="dcterms:W3CDTF">2023-09-14T15:48:25Z</dcterms:created>
  <dcterms:modified xsi:type="dcterms:W3CDTF">2024-12-16T18:18:02Z</dcterms:modified>
</cp:coreProperties>
</file>